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0" r:id="rId5"/>
    <p:sldMasterId id="2147483711" r:id="rId6"/>
    <p:sldMasterId id="2147483680" r:id="rId7"/>
    <p:sldMasterId id="2147483719" r:id="rId8"/>
  </p:sldMasterIdLst>
  <p:notesMasterIdLst>
    <p:notesMasterId r:id="rId22"/>
  </p:notesMasterIdLst>
  <p:sldIdLst>
    <p:sldId id="267" r:id="rId9"/>
    <p:sldId id="282" r:id="rId10"/>
    <p:sldId id="291" r:id="rId11"/>
    <p:sldId id="288" r:id="rId12"/>
    <p:sldId id="289" r:id="rId13"/>
    <p:sldId id="292" r:id="rId14"/>
    <p:sldId id="293" r:id="rId15"/>
    <p:sldId id="294" r:id="rId16"/>
    <p:sldId id="295" r:id="rId17"/>
    <p:sldId id="296" r:id="rId18"/>
    <p:sldId id="297" r:id="rId19"/>
    <p:sldId id="298" r:id="rId20"/>
    <p:sldId id="29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63" d="100"/>
          <a:sy n="163" d="100"/>
        </p:scale>
        <p:origin x="22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19AF1-C91F-400A-8636-8E39A115C125}" type="datetimeFigureOut">
              <a:rPr lang="nl-NL" smtClean="0"/>
              <a:t>17-5-2018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2FEFF-DE94-4F2C-A765-259780C06345}" type="slidenum">
              <a:rPr lang="nl-NL" smtClean="0"/>
              <a:t>‹nr.›</a:t>
            </a:fld>
            <a:endParaRPr lang="nl-NL"/>
          </a:p>
        </p:txBody>
      </p:sp>
    </p:spTree>
    <p:extLst>
      <p:ext uri="{BB962C8B-B14F-4D97-AF65-F5344CB8AC3E}">
        <p14:creationId xmlns:p14="http://schemas.microsoft.com/office/powerpoint/2010/main" val="4372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Standaar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275A9C-D3A2-48D5-9373-3A979EF489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0" y="-32543"/>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normAutofit/>
          </a:bodyPr>
          <a:lstStyle>
            <a:lvl1pPr>
              <a:defRPr sz="4400"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216805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dirty="0"/>
              <a:t>Klik om stijl te bewerken</a:t>
            </a:r>
          </a:p>
        </p:txBody>
      </p:sp>
    </p:spTree>
    <p:extLst>
      <p:ext uri="{BB962C8B-B14F-4D97-AF65-F5344CB8AC3E}">
        <p14:creationId xmlns:p14="http://schemas.microsoft.com/office/powerpoint/2010/main" val="36345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7F85-FEEE-4904-818A-CFF6F79FB498}"/>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2620648" y="1825625"/>
            <a:ext cx="8563466" cy="4351338"/>
          </a:xfrm>
          <a:prstGeom prst="rect">
            <a:avLst/>
          </a:prstGeom>
        </p:spPr>
        <p:txBody>
          <a:bodyPr/>
          <a:lstStyle>
            <a:lvl1pPr>
              <a:defRPr/>
            </a:lvl1pPr>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dirty="0"/>
              <a:t>Tekststijl van het model bewerken</a:t>
            </a:r>
          </a:p>
          <a:p>
            <a:pPr lvl="1"/>
            <a:endParaRPr lang="nl-NL" dirty="0"/>
          </a:p>
        </p:txBody>
      </p:sp>
    </p:spTree>
    <p:extLst>
      <p:ext uri="{BB962C8B-B14F-4D97-AF65-F5344CB8AC3E}">
        <p14:creationId xmlns:p14="http://schemas.microsoft.com/office/powerpoint/2010/main" val="127223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83508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1303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644772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5" name="Tijdelijke aanduiding voor tekst 6">
            <a:extLst>
              <a:ext uri="{FF2B5EF4-FFF2-40B4-BE49-F238E27FC236}">
                <a16:creationId xmlns:a16="http://schemas.microsoft.com/office/drawing/2014/main" id="{1AD885BC-428A-4291-862C-42BC38CE80C2}"/>
              </a:ext>
            </a:extLst>
          </p:cNvPr>
          <p:cNvSpPr>
            <a:spLocks noGrp="1"/>
          </p:cNvSpPr>
          <p:nvPr>
            <p:ph type="body" sz="quarter" idx="11" hasCustomPrompt="1"/>
          </p:nvPr>
        </p:nvSpPr>
        <p:spPr>
          <a:xfrm>
            <a:off x="2611225" y="1690688"/>
            <a:ext cx="8742573"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dirty="0"/>
              <a:t>Klik om stijl te bewerken</a:t>
            </a:r>
          </a:p>
        </p:txBody>
      </p:sp>
    </p:spTree>
    <p:extLst>
      <p:ext uri="{BB962C8B-B14F-4D97-AF65-F5344CB8AC3E}">
        <p14:creationId xmlns:p14="http://schemas.microsoft.com/office/powerpoint/2010/main" val="321593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7F85-FEEE-4904-818A-CFF6F79FB498}"/>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2620648" y="1825625"/>
            <a:ext cx="8563466"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6141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387866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8639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F4175E-664B-413C-8317-8BC7EE466C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9630" cy="6858000"/>
          </a:xfrm>
          <a:prstGeom prst="rect">
            <a:avLst/>
          </a:prstGeom>
        </p:spPr>
      </p:pic>
      <p:sp>
        <p:nvSpPr>
          <p:cNvPr id="4" name="Tijdelijke aanduiding voor tekst 6">
            <a:extLst>
              <a:ext uri="{FF2B5EF4-FFF2-40B4-BE49-F238E27FC236}">
                <a16:creationId xmlns:a16="http://schemas.microsoft.com/office/drawing/2014/main" id="{2C325EE2-C2B4-4E25-A7FF-AAAF934ADF9F}"/>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dirty="0"/>
              <a:t>Naam spreker</a:t>
            </a:r>
          </a:p>
        </p:txBody>
      </p:sp>
      <p:sp>
        <p:nvSpPr>
          <p:cNvPr id="5" name="Tijdelijke aanduiding voor tekst 6">
            <a:extLst>
              <a:ext uri="{FF2B5EF4-FFF2-40B4-BE49-F238E27FC236}">
                <a16:creationId xmlns:a16="http://schemas.microsoft.com/office/drawing/2014/main" id="{2E8BD352-738E-4BE0-9AC8-2CC7D43E59CD}"/>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dirty="0"/>
              <a:t>Mailadres spreker</a:t>
            </a:r>
          </a:p>
        </p:txBody>
      </p:sp>
    </p:spTree>
    <p:extLst>
      <p:ext uri="{BB962C8B-B14F-4D97-AF65-F5344CB8AC3E}">
        <p14:creationId xmlns:p14="http://schemas.microsoft.com/office/powerpoint/2010/main" val="326911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e-health">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1BE7FD7-87D3-4A41-8B1D-A0CE6E3F64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726830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3DB12CA-B9E8-400F-960D-1A435B13AA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jdelijke aanduiding voor tekst 6">
            <a:extLst>
              <a:ext uri="{FF2B5EF4-FFF2-40B4-BE49-F238E27FC236}">
                <a16:creationId xmlns:a16="http://schemas.microsoft.com/office/drawing/2014/main" id="{CA8A4237-1820-4D5B-99B3-9EAFCD803D7A}"/>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dirty="0"/>
              <a:t>Naam spreker</a:t>
            </a:r>
          </a:p>
        </p:txBody>
      </p:sp>
      <p:sp>
        <p:nvSpPr>
          <p:cNvPr id="6" name="Tijdelijke aanduiding voor tekst 6">
            <a:extLst>
              <a:ext uri="{FF2B5EF4-FFF2-40B4-BE49-F238E27FC236}">
                <a16:creationId xmlns:a16="http://schemas.microsoft.com/office/drawing/2014/main" id="{CFD8CE28-6846-4E71-8C1D-36637295E894}"/>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dirty="0"/>
              <a:t>Mailadres spreker</a:t>
            </a:r>
          </a:p>
        </p:txBody>
      </p:sp>
    </p:spTree>
    <p:extLst>
      <p:ext uri="{BB962C8B-B14F-4D97-AF65-F5344CB8AC3E}">
        <p14:creationId xmlns:p14="http://schemas.microsoft.com/office/powerpoint/2010/main" val="396707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 volledige di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7DB6FC2E-E118-42F2-B991-DB07EFE8C6B7}"/>
              </a:ext>
            </a:extLst>
          </p:cNvPr>
          <p:cNvSpPr>
            <a:spLocks noGrp="1"/>
          </p:cNvSpPr>
          <p:nvPr>
            <p:ph type="pic" sz="quarter" idx="10"/>
          </p:nvPr>
        </p:nvSpPr>
        <p:spPr>
          <a:xfrm>
            <a:off x="0" y="0"/>
            <a:ext cx="12192000" cy="6858000"/>
          </a:xfrm>
          <a:prstGeom prst="rect">
            <a:avLst/>
          </a:prstGeom>
        </p:spPr>
        <p:txBody>
          <a:bodyPr/>
          <a:lstStyle/>
          <a:p>
            <a:endParaRPr lang="nl-NL"/>
          </a:p>
        </p:txBody>
      </p:sp>
    </p:spTree>
    <p:extLst>
      <p:ext uri="{BB962C8B-B14F-4D97-AF65-F5344CB8AC3E}">
        <p14:creationId xmlns:p14="http://schemas.microsoft.com/office/powerpoint/2010/main" val="217943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lad Administrati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CAE3594-8AC3-4675-949D-5F11CBD7FA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501"/>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7B2B08B1-3F4C-4A3B-8F78-9F3B3ACB916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43506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lad Substitutie">
    <p:spTree>
      <p:nvGrpSpPr>
        <p:cNvPr id="1" name=""/>
        <p:cNvGrpSpPr/>
        <p:nvPr/>
      </p:nvGrpSpPr>
      <p:grpSpPr>
        <a:xfrm>
          <a:off x="0" y="0"/>
          <a:ext cx="0" cy="0"/>
          <a:chOff x="0" y="0"/>
          <a:chExt cx="0" cy="0"/>
        </a:xfrm>
      </p:grpSpPr>
      <p:pic>
        <p:nvPicPr>
          <p:cNvPr id="7" name="Afbeelding 6" descr="Afbeelding met man, persoon, binnen, kijken&#10;&#10;Beschrijving is gegenereerd met zeer hoge betrouwbaarheid">
            <a:extLst>
              <a:ext uri="{FF2B5EF4-FFF2-40B4-BE49-F238E27FC236}">
                <a16:creationId xmlns:a16="http://schemas.microsoft.com/office/drawing/2014/main" id="{D076C48B-2363-4459-A745-E9987690B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4096BC31-0863-4721-AB2F-008FFE6CFEF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419785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blad Aio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1399AF8-C2E2-473F-8056-7DFBFD595C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6C75C5C2-E0B3-404E-BEA5-515E27B71E28}"/>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299498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blad Samen besliss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8191BFA-6697-447B-A633-41A77B0C04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7" name="Tijdelijke aanduiding voor tekst 6">
            <a:extLst>
              <a:ext uri="{FF2B5EF4-FFF2-40B4-BE49-F238E27FC236}">
                <a16:creationId xmlns:a16="http://schemas.microsoft.com/office/drawing/2014/main" id="{2DB34B53-FFA7-4F48-96B4-EFD95EDFDB47}"/>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75570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blad Netwerkgeneeskunde">
    <p:spTree>
      <p:nvGrpSpPr>
        <p:cNvPr id="1" name=""/>
        <p:cNvGrpSpPr/>
        <p:nvPr/>
      </p:nvGrpSpPr>
      <p:grpSpPr>
        <a:xfrm>
          <a:off x="0" y="0"/>
          <a:ext cx="0" cy="0"/>
          <a:chOff x="0" y="0"/>
          <a:chExt cx="0" cy="0"/>
        </a:xfrm>
      </p:grpSpPr>
      <p:pic>
        <p:nvPicPr>
          <p:cNvPr id="7" name="Afbeelding 6" descr="Afbeelding met binnen, muur, man&#10;&#10;Beschrijving is gegenereerd met hoge betrouwbaarheid">
            <a:extLst>
              <a:ext uri="{FF2B5EF4-FFF2-40B4-BE49-F238E27FC236}">
                <a16:creationId xmlns:a16="http://schemas.microsoft.com/office/drawing/2014/main" id="{9ABFFC5C-1F46-4CA1-A775-91A0EEB928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F225FD97-801B-455C-B647-A652ACEFDD00}"/>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637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blad Opleid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0F13CF-884A-42D8-9E8D-C09217D76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95AAE43E-34F6-442C-8C73-C403F3CA3CEF}"/>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47373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73365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CA3443-33D8-4451-9771-7BE3F0600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0BD0828-3655-4D13-87FF-52157D27F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BD7BDD2-A33B-47CF-B0A4-A216401E1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7E44E-1608-4496-A927-F76E4720B60F}" type="datetimeFigureOut">
              <a:rPr lang="nl-NL" smtClean="0"/>
              <a:t>17-5-2018</a:t>
            </a:fld>
            <a:endParaRPr lang="nl-NL"/>
          </a:p>
        </p:txBody>
      </p:sp>
      <p:sp>
        <p:nvSpPr>
          <p:cNvPr id="5" name="Tijdelijke aanduiding voor voettekst 4">
            <a:extLst>
              <a:ext uri="{FF2B5EF4-FFF2-40B4-BE49-F238E27FC236}">
                <a16:creationId xmlns:a16="http://schemas.microsoft.com/office/drawing/2014/main" id="{AD0210FF-86DE-4D45-BD4A-43C66417C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A10E57-981F-49E5-9A12-846877A4A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8B224-69EA-4CAE-8ADB-6CAD2B4C5C5B}" type="slidenum">
              <a:rPr lang="nl-NL" smtClean="0"/>
              <a:t>‹nr.›</a:t>
            </a:fld>
            <a:endParaRPr lang="nl-NL"/>
          </a:p>
        </p:txBody>
      </p:sp>
    </p:spTree>
    <p:extLst>
      <p:ext uri="{BB962C8B-B14F-4D97-AF65-F5344CB8AC3E}">
        <p14:creationId xmlns:p14="http://schemas.microsoft.com/office/powerpoint/2010/main" val="305917054"/>
      </p:ext>
    </p:extLst>
  </p:cSld>
  <p:clrMap bg1="lt1" tx1="dk1" bg2="lt2" tx2="dk2" accent1="accent1" accent2="accent2" accent3="accent3" accent4="accent4" accent5="accent5" accent6="accent6" hlink="hlink" folHlink="folHlink"/>
  <p:sldLayoutIdLst>
    <p:sldLayoutId id="2147483686" r:id="rId1"/>
    <p:sldLayoutId id="2147483721" r:id="rId2"/>
    <p:sldLayoutId id="2147483671" r:id="rId3"/>
    <p:sldLayoutId id="2147483682" r:id="rId4"/>
    <p:sldLayoutId id="2147483683" r:id="rId5"/>
    <p:sldLayoutId id="2147483684" r:id="rId6"/>
    <p:sldLayoutId id="2147483685"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4213780" y="365125"/>
            <a:ext cx="7140019"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3854748233"/>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4" r:id="rId3"/>
    <p:sldLayoutId id="2147483663" r:id="rId4"/>
    <p:sldLayoutId id="2147483665"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97E8ACB-694C-4A1F-B6FB-94833DB9BF4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70" y="-952"/>
            <a:ext cx="12189630" cy="6858000"/>
          </a:xfrm>
          <a:prstGeom prst="rect">
            <a:avLst/>
          </a:prstGeom>
        </p:spPr>
      </p:pic>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4213780" y="365125"/>
            <a:ext cx="7140019"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Zeshoek 8">
            <a:extLst>
              <a:ext uri="{FF2B5EF4-FFF2-40B4-BE49-F238E27FC236}">
                <a16:creationId xmlns:a16="http://schemas.microsoft.com/office/drawing/2014/main" id="{E7B6E80C-F285-475F-A1D3-6593E54E7E87}"/>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E64E45CE-7A53-4857-911D-B427BE658A7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24875230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914962"/>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297484"/>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richtlijnendatabase.nl/richtlijn/beleid_rondom_spoedoperaties/startpagina_-_beleid_rondom_spoedoperaties.html"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video" Target="https://www.youtube.com/embed/suGFR2h0L4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D8A496-1BED-4E78-98D2-383E8E18CD58}"/>
              </a:ext>
            </a:extLst>
          </p:cNvPr>
          <p:cNvSpPr>
            <a:spLocks noGrp="1"/>
          </p:cNvSpPr>
          <p:nvPr>
            <p:ph type="title"/>
          </p:nvPr>
        </p:nvSpPr>
        <p:spPr/>
        <p:txBody>
          <a:bodyPr/>
          <a:lstStyle/>
          <a:p>
            <a:r>
              <a:rPr lang="nl-NL" dirty="0"/>
              <a:t>Richtlijn Beleid Rondom Spoedoperaties</a:t>
            </a:r>
          </a:p>
        </p:txBody>
      </p:sp>
    </p:spTree>
    <p:extLst>
      <p:ext uri="{BB962C8B-B14F-4D97-AF65-F5344CB8AC3E}">
        <p14:creationId xmlns:p14="http://schemas.microsoft.com/office/powerpoint/2010/main" val="22985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C52BD-A13A-47FE-885E-79A4A9EA5CE8}"/>
              </a:ext>
            </a:extLst>
          </p:cNvPr>
          <p:cNvSpPr>
            <a:spLocks noGrp="1"/>
          </p:cNvSpPr>
          <p:nvPr>
            <p:ph type="title"/>
          </p:nvPr>
        </p:nvSpPr>
        <p:spPr/>
        <p:txBody>
          <a:bodyPr/>
          <a:lstStyle/>
          <a:p>
            <a:r>
              <a:rPr lang="nl-NL" dirty="0"/>
              <a:t>Spoedlijsten</a:t>
            </a:r>
          </a:p>
        </p:txBody>
      </p:sp>
      <p:sp>
        <p:nvSpPr>
          <p:cNvPr id="5" name="Tijdelijke aanduiding voor tekst 4">
            <a:extLst>
              <a:ext uri="{FF2B5EF4-FFF2-40B4-BE49-F238E27FC236}">
                <a16:creationId xmlns:a16="http://schemas.microsoft.com/office/drawing/2014/main" id="{E4F5EA7D-441C-4650-9D35-FF2C9D4D7F39}"/>
              </a:ext>
            </a:extLst>
          </p:cNvPr>
          <p:cNvSpPr txBox="1">
            <a:spLocks noGrp="1"/>
          </p:cNvSpPr>
          <p:nvPr>
            <p:ph idx="1"/>
          </p:nvPr>
        </p:nvSpPr>
        <p:spPr>
          <a:prstGeom prst="rect">
            <a:avLst/>
          </a:prstGeom>
        </p:spPr>
        <p:txBody>
          <a:bodyPr lIns="0" tIns="0" rIns="0" bIns="0"/>
          <a:lstStyle>
            <a:lvl1pPr marL="0" indent="0" algn="l" defTabSz="914400" rtl="0" eaLnBrk="1" latinLnBrk="0" hangingPunct="1">
              <a:lnSpc>
                <a:spcPct val="90000"/>
              </a:lnSpc>
              <a:spcBef>
                <a:spcPts val="1000"/>
              </a:spcBef>
              <a:buFontTx/>
              <a:buNone/>
              <a:defRPr sz="2000" b="0" i="0" kern="1200">
                <a:solidFill>
                  <a:schemeClr val="tx1"/>
                </a:solidFill>
                <a:latin typeface="Calibri" charset="0"/>
                <a:ea typeface="Calibri" charset="0"/>
                <a:cs typeface="Calibri"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Calibri" charset="0"/>
                <a:ea typeface="Calibri" charset="0"/>
                <a:cs typeface="Calibri"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Calibri" charset="0"/>
                <a:ea typeface="Calibri" charset="0"/>
                <a:cs typeface="Calibri"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Calibri" charset="0"/>
                <a:ea typeface="Calibri" charset="0"/>
                <a:cs typeface="Calibri"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Aandoeningen die een spoedingreep vereisen ingedeeld in een van de vier categorieën classificatiesysteem.</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pSp>
        <p:nvGrpSpPr>
          <p:cNvPr id="6" name="Groep 5">
            <a:extLst>
              <a:ext uri="{FF2B5EF4-FFF2-40B4-BE49-F238E27FC236}">
                <a16:creationId xmlns:a16="http://schemas.microsoft.com/office/drawing/2014/main" id="{08ECB1A3-EA28-4A02-BFF6-C4E40F6F6290}"/>
              </a:ext>
            </a:extLst>
          </p:cNvPr>
          <p:cNvGrpSpPr/>
          <p:nvPr/>
        </p:nvGrpSpPr>
        <p:grpSpPr>
          <a:xfrm>
            <a:off x="2611226" y="2711772"/>
            <a:ext cx="8427167" cy="3465191"/>
            <a:chOff x="395106" y="2756644"/>
            <a:chExt cx="8427167" cy="3465191"/>
          </a:xfrm>
        </p:grpSpPr>
        <p:pic>
          <p:nvPicPr>
            <p:cNvPr id="7" name="Afbeelding 6">
              <a:extLst>
                <a:ext uri="{FF2B5EF4-FFF2-40B4-BE49-F238E27FC236}">
                  <a16:creationId xmlns:a16="http://schemas.microsoft.com/office/drawing/2014/main" id="{0895D40F-18EB-4A57-B086-9914B87C37BF}"/>
                </a:ext>
              </a:extLst>
            </p:cNvPr>
            <p:cNvPicPr>
              <a:picLocks noChangeAspect="1"/>
            </p:cNvPicPr>
            <p:nvPr/>
          </p:nvPicPr>
          <p:blipFill rotWithShape="1">
            <a:blip r:embed="rId2"/>
            <a:srcRect r="50454"/>
            <a:stretch/>
          </p:blipFill>
          <p:spPr>
            <a:xfrm>
              <a:off x="395106" y="2757694"/>
              <a:ext cx="1760265" cy="1743075"/>
            </a:xfrm>
            <a:prstGeom prst="rect">
              <a:avLst/>
            </a:prstGeom>
          </p:spPr>
        </p:pic>
        <p:pic>
          <p:nvPicPr>
            <p:cNvPr id="8" name="Afbeelding 7">
              <a:extLst>
                <a:ext uri="{FF2B5EF4-FFF2-40B4-BE49-F238E27FC236}">
                  <a16:creationId xmlns:a16="http://schemas.microsoft.com/office/drawing/2014/main" id="{D9811150-DF06-4949-85C4-17774B259AF2}"/>
                </a:ext>
              </a:extLst>
            </p:cNvPr>
            <p:cNvPicPr>
              <a:picLocks noChangeAspect="1"/>
            </p:cNvPicPr>
            <p:nvPr/>
          </p:nvPicPr>
          <p:blipFill>
            <a:blip r:embed="rId3"/>
            <a:stretch>
              <a:fillRect/>
            </a:stretch>
          </p:blipFill>
          <p:spPr>
            <a:xfrm>
              <a:off x="427312" y="4532967"/>
              <a:ext cx="1685925" cy="1676400"/>
            </a:xfrm>
            <a:prstGeom prst="rect">
              <a:avLst/>
            </a:prstGeom>
          </p:spPr>
        </p:pic>
        <p:pic>
          <p:nvPicPr>
            <p:cNvPr id="9" name="Afbeelding 8">
              <a:extLst>
                <a:ext uri="{FF2B5EF4-FFF2-40B4-BE49-F238E27FC236}">
                  <a16:creationId xmlns:a16="http://schemas.microsoft.com/office/drawing/2014/main" id="{BA3EE392-FA31-4B99-A1FC-2A3D4C6C86A7}"/>
                </a:ext>
              </a:extLst>
            </p:cNvPr>
            <p:cNvPicPr>
              <a:picLocks noChangeAspect="1"/>
            </p:cNvPicPr>
            <p:nvPr/>
          </p:nvPicPr>
          <p:blipFill rotWithShape="1">
            <a:blip r:embed="rId2"/>
            <a:srcRect l="50454"/>
            <a:stretch/>
          </p:blipFill>
          <p:spPr>
            <a:xfrm>
              <a:off x="2105691" y="2756644"/>
              <a:ext cx="1760265" cy="1743075"/>
            </a:xfrm>
            <a:prstGeom prst="rect">
              <a:avLst/>
            </a:prstGeom>
          </p:spPr>
        </p:pic>
        <p:pic>
          <p:nvPicPr>
            <p:cNvPr id="10" name="Afbeelding 9">
              <a:extLst>
                <a:ext uri="{FF2B5EF4-FFF2-40B4-BE49-F238E27FC236}">
                  <a16:creationId xmlns:a16="http://schemas.microsoft.com/office/drawing/2014/main" id="{A81D6DFB-00D7-4BDA-A558-D10B71953820}"/>
                </a:ext>
              </a:extLst>
            </p:cNvPr>
            <p:cNvPicPr>
              <a:picLocks noChangeAspect="1"/>
            </p:cNvPicPr>
            <p:nvPr/>
          </p:nvPicPr>
          <p:blipFill>
            <a:blip r:embed="rId4"/>
            <a:stretch>
              <a:fillRect/>
            </a:stretch>
          </p:blipFill>
          <p:spPr>
            <a:xfrm>
              <a:off x="2151215" y="4526385"/>
              <a:ext cx="1704975" cy="1695450"/>
            </a:xfrm>
            <a:prstGeom prst="rect">
              <a:avLst/>
            </a:prstGeom>
          </p:spPr>
        </p:pic>
        <p:pic>
          <p:nvPicPr>
            <p:cNvPr id="11" name="Afbeelding 10">
              <a:extLst>
                <a:ext uri="{FF2B5EF4-FFF2-40B4-BE49-F238E27FC236}">
                  <a16:creationId xmlns:a16="http://schemas.microsoft.com/office/drawing/2014/main" id="{78D61B63-1E05-43AD-8848-37CC3849BA7C}"/>
                </a:ext>
              </a:extLst>
            </p:cNvPr>
            <p:cNvPicPr>
              <a:picLocks noChangeAspect="1"/>
            </p:cNvPicPr>
            <p:nvPr/>
          </p:nvPicPr>
          <p:blipFill>
            <a:blip r:embed="rId5"/>
            <a:stretch>
              <a:fillRect/>
            </a:stretch>
          </p:blipFill>
          <p:spPr>
            <a:xfrm>
              <a:off x="3911480" y="3404209"/>
              <a:ext cx="4910793" cy="2805158"/>
            </a:xfrm>
            <a:prstGeom prst="rect">
              <a:avLst/>
            </a:prstGeom>
          </p:spPr>
        </p:pic>
      </p:grpSp>
    </p:spTree>
    <p:extLst>
      <p:ext uri="{BB962C8B-B14F-4D97-AF65-F5344CB8AC3E}">
        <p14:creationId xmlns:p14="http://schemas.microsoft.com/office/powerpoint/2010/main" val="115989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96E16-5086-4761-8D22-60E4926BBAD3}"/>
              </a:ext>
            </a:extLst>
          </p:cNvPr>
          <p:cNvSpPr>
            <a:spLocks noGrp="1"/>
          </p:cNvSpPr>
          <p:nvPr>
            <p:ph type="title"/>
          </p:nvPr>
        </p:nvSpPr>
        <p:spPr>
          <a:xfrm>
            <a:off x="2611226" y="110601"/>
            <a:ext cx="8742574" cy="1325563"/>
          </a:xfrm>
        </p:spPr>
        <p:txBody>
          <a:bodyPr/>
          <a:lstStyle/>
          <a:p>
            <a:r>
              <a:rPr lang="nl-NL" dirty="0"/>
              <a:t>Discussie</a:t>
            </a:r>
          </a:p>
        </p:txBody>
      </p:sp>
      <p:sp>
        <p:nvSpPr>
          <p:cNvPr id="3" name="Tijdelijke aanduiding voor inhoud 2">
            <a:extLst>
              <a:ext uri="{FF2B5EF4-FFF2-40B4-BE49-F238E27FC236}">
                <a16:creationId xmlns:a16="http://schemas.microsoft.com/office/drawing/2014/main" id="{CFDB1095-366A-4236-AE1A-BB4D27593BDF}"/>
              </a:ext>
            </a:extLst>
          </p:cNvPr>
          <p:cNvSpPr>
            <a:spLocks noGrp="1"/>
          </p:cNvSpPr>
          <p:nvPr>
            <p:ph idx="1"/>
          </p:nvPr>
        </p:nvSpPr>
        <p:spPr>
          <a:xfrm>
            <a:off x="2611226" y="1344858"/>
            <a:ext cx="8563466" cy="4351338"/>
          </a:xfrm>
        </p:spPr>
        <p:txBody>
          <a:bodyPr/>
          <a:lstStyle/>
          <a:p>
            <a:pPr marL="517525" indent="-342900">
              <a:lnSpc>
                <a:spcPct val="100000"/>
              </a:lnSpc>
              <a:spcAft>
                <a:spcPts val="1800"/>
              </a:spcAft>
              <a:defRPr/>
            </a:pPr>
            <a:r>
              <a:rPr lang="nl-NL" sz="2000" dirty="0"/>
              <a:t>Wat is precies spoed? Waar legt men de grens tussen spoed en electief</a:t>
            </a:r>
          </a:p>
          <a:p>
            <a:pPr marL="517525" indent="-342900">
              <a:lnSpc>
                <a:spcPct val="100000"/>
              </a:lnSpc>
              <a:spcAft>
                <a:spcPts val="1800"/>
              </a:spcAft>
              <a:defRPr/>
            </a:pPr>
            <a:r>
              <a:rPr lang="nl-NL" sz="2000" dirty="0"/>
              <a:t>Is spoed ook </a:t>
            </a:r>
            <a:r>
              <a:rPr lang="nl-NL" sz="2000" dirty="0" err="1"/>
              <a:t>planbaar</a:t>
            </a:r>
            <a:r>
              <a:rPr lang="nl-NL" sz="2000" dirty="0"/>
              <a:t>?</a:t>
            </a:r>
          </a:p>
          <a:p>
            <a:pPr marL="544513" indent="-369888">
              <a:lnSpc>
                <a:spcPct val="100000"/>
              </a:lnSpc>
              <a:spcAft>
                <a:spcPts val="1800"/>
              </a:spcAft>
              <a:buFontTx/>
              <a:buChar char="•"/>
              <a:defRPr/>
            </a:pPr>
            <a:r>
              <a:rPr lang="nl-NL" sz="2000" dirty="0"/>
              <a:t>Zijn er wel regels nodig voor het prioriteren van spoedingrepen?</a:t>
            </a:r>
          </a:p>
          <a:p>
            <a:pPr marL="544513" indent="-369888">
              <a:lnSpc>
                <a:spcPct val="100000"/>
              </a:lnSpc>
              <a:spcAft>
                <a:spcPts val="1800"/>
              </a:spcAft>
              <a:buFontTx/>
              <a:buChar char="•"/>
              <a:defRPr/>
            </a:pPr>
            <a:r>
              <a:rPr lang="nl-NL" sz="2000" dirty="0"/>
              <a:t>Niet alle instellingen zouden categorie 1 patiënten moeten willen opereren.</a:t>
            </a:r>
          </a:p>
          <a:p>
            <a:pPr marL="0" indent="0">
              <a:spcAft>
                <a:spcPts val="1800"/>
              </a:spcAft>
              <a:buNone/>
              <a:defRPr/>
            </a:pPr>
            <a:r>
              <a:rPr lang="nl-NL" sz="2000" b="1" dirty="0"/>
              <a:t>Afsluitend:</a:t>
            </a:r>
          </a:p>
          <a:p>
            <a:pPr marL="544513" indent="-369888">
              <a:spcAft>
                <a:spcPts val="1800"/>
              </a:spcAft>
              <a:buFontTx/>
              <a:buChar char="•"/>
              <a:defRPr/>
            </a:pPr>
            <a:r>
              <a:rPr lang="nl-NL" sz="2000" dirty="0"/>
              <a:t>Indeling aandoening in categorie staat niet vast. Is er aanleiding om de indeling aan te passen, dat kan!</a:t>
            </a:r>
          </a:p>
          <a:p>
            <a:pPr marL="544513" indent="-369888">
              <a:spcAft>
                <a:spcPts val="1800"/>
              </a:spcAft>
              <a:buFontTx/>
              <a:buChar char="•"/>
              <a:defRPr/>
            </a:pPr>
            <a:r>
              <a:rPr lang="nl-NL" sz="2000" dirty="0"/>
              <a:t>De richtlijn beschrijft algemene principes en overwegingen, toepassing dient op lokaal niveau te gebeuren.</a:t>
            </a:r>
          </a:p>
          <a:p>
            <a:pPr marL="0" indent="0">
              <a:buNone/>
            </a:pPr>
            <a:endParaRPr lang="nl-NL" dirty="0"/>
          </a:p>
        </p:txBody>
      </p:sp>
    </p:spTree>
    <p:extLst>
      <p:ext uri="{BB962C8B-B14F-4D97-AF65-F5344CB8AC3E}">
        <p14:creationId xmlns:p14="http://schemas.microsoft.com/office/powerpoint/2010/main" val="187876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1EC45-70EC-4746-A906-B78E3FD3D34A}"/>
              </a:ext>
            </a:extLst>
          </p:cNvPr>
          <p:cNvSpPr>
            <a:spLocks noGrp="1"/>
          </p:cNvSpPr>
          <p:nvPr>
            <p:ph type="title"/>
          </p:nvPr>
        </p:nvSpPr>
        <p:spPr/>
        <p:txBody>
          <a:bodyPr/>
          <a:lstStyle/>
          <a:p>
            <a:r>
              <a:rPr lang="nl-NL" dirty="0"/>
              <a:t>Tools bij de richtlijn</a:t>
            </a:r>
          </a:p>
        </p:txBody>
      </p:sp>
      <p:sp>
        <p:nvSpPr>
          <p:cNvPr id="3" name="Tijdelijke aanduiding voor inhoud 2">
            <a:extLst>
              <a:ext uri="{FF2B5EF4-FFF2-40B4-BE49-F238E27FC236}">
                <a16:creationId xmlns:a16="http://schemas.microsoft.com/office/drawing/2014/main" id="{568320A4-D131-4725-A5C0-95DF609D1AE2}"/>
              </a:ext>
            </a:extLst>
          </p:cNvPr>
          <p:cNvSpPr>
            <a:spLocks noGrp="1"/>
          </p:cNvSpPr>
          <p:nvPr>
            <p:ph idx="1"/>
          </p:nvPr>
        </p:nvSpPr>
        <p:spPr/>
        <p:txBody>
          <a:bodyPr/>
          <a:lstStyle/>
          <a:p>
            <a:pPr marL="342900" indent="-342900"/>
            <a:r>
              <a:rPr lang="nl-NL" dirty="0"/>
              <a:t>Stroomdiagram</a:t>
            </a:r>
          </a:p>
          <a:p>
            <a:pPr marL="342900" indent="-342900"/>
            <a:r>
              <a:rPr lang="nl-NL" dirty="0" err="1"/>
              <a:t>WebApp</a:t>
            </a:r>
            <a:endParaRPr lang="nl-NL" dirty="0"/>
          </a:p>
          <a:p>
            <a:pPr marL="342900" indent="-342900"/>
            <a:r>
              <a:rPr lang="nl-NL" dirty="0" err="1"/>
              <a:t>Patiënteninformatie</a:t>
            </a:r>
            <a:r>
              <a:rPr lang="nl-NL" dirty="0"/>
              <a:t> </a:t>
            </a:r>
          </a:p>
          <a:p>
            <a:pPr marL="342900" indent="-342900"/>
            <a:r>
              <a:rPr lang="nl-NL" dirty="0"/>
              <a:t>Implementatieplan</a:t>
            </a:r>
          </a:p>
          <a:p>
            <a:pPr marL="342900" indent="-342900"/>
            <a:endParaRPr lang="nl-NL" dirty="0"/>
          </a:p>
          <a:p>
            <a:pPr marL="0" indent="0">
              <a:buNone/>
            </a:pPr>
            <a:r>
              <a:rPr lang="nl-NL" dirty="0"/>
              <a:t>Bekijk de richtlijn in de Richtlijnendatabase:</a:t>
            </a:r>
          </a:p>
          <a:p>
            <a:pPr marL="0" indent="0">
              <a:buNone/>
            </a:pPr>
            <a:r>
              <a:rPr lang="nl-NL" dirty="0"/>
              <a:t>Klik </a:t>
            </a:r>
            <a:r>
              <a:rPr lang="nl-NL" dirty="0">
                <a:hlinkClick r:id="rId2"/>
              </a:rPr>
              <a:t>hier</a:t>
            </a:r>
            <a:endParaRPr lang="nl-NL" dirty="0"/>
          </a:p>
        </p:txBody>
      </p:sp>
    </p:spTree>
    <p:extLst>
      <p:ext uri="{BB962C8B-B14F-4D97-AF65-F5344CB8AC3E}">
        <p14:creationId xmlns:p14="http://schemas.microsoft.com/office/powerpoint/2010/main" val="74261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48834-69C1-4A5C-BE51-92687637D584}"/>
              </a:ext>
            </a:extLst>
          </p:cNvPr>
          <p:cNvSpPr>
            <a:spLocks noGrp="1"/>
          </p:cNvSpPr>
          <p:nvPr>
            <p:ph type="title"/>
          </p:nvPr>
        </p:nvSpPr>
        <p:spPr/>
        <p:txBody>
          <a:bodyPr/>
          <a:lstStyle/>
          <a:p>
            <a:r>
              <a:rPr lang="nl-NL" dirty="0"/>
              <a:t>Feedback</a:t>
            </a:r>
          </a:p>
        </p:txBody>
      </p:sp>
      <p:sp>
        <p:nvSpPr>
          <p:cNvPr id="3" name="Tijdelijke aanduiding voor inhoud 2">
            <a:extLst>
              <a:ext uri="{FF2B5EF4-FFF2-40B4-BE49-F238E27FC236}">
                <a16:creationId xmlns:a16="http://schemas.microsoft.com/office/drawing/2014/main" id="{950AA720-5853-4777-98CE-39E78DEB643D}"/>
              </a:ext>
            </a:extLst>
          </p:cNvPr>
          <p:cNvSpPr>
            <a:spLocks noGrp="1"/>
          </p:cNvSpPr>
          <p:nvPr>
            <p:ph idx="1"/>
          </p:nvPr>
        </p:nvSpPr>
        <p:spPr/>
        <p:txBody>
          <a:bodyPr/>
          <a:lstStyle/>
          <a:p>
            <a:pPr marL="342900" indent="-342900"/>
            <a:r>
              <a:rPr lang="nl-NL" dirty="0"/>
              <a:t>Heeft u commentaar bij de richtlijn? Dan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p:txBody>
      </p:sp>
    </p:spTree>
    <p:extLst>
      <p:ext uri="{BB962C8B-B14F-4D97-AF65-F5344CB8AC3E}">
        <p14:creationId xmlns:p14="http://schemas.microsoft.com/office/powerpoint/2010/main" val="296985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21244E-371E-4C07-849E-A31F4A2F8C9D}"/>
              </a:ext>
            </a:extLst>
          </p:cNvPr>
          <p:cNvSpPr>
            <a:spLocks noGrp="1"/>
          </p:cNvSpPr>
          <p:nvPr>
            <p:ph type="title"/>
          </p:nvPr>
        </p:nvSpPr>
        <p:spPr/>
        <p:txBody>
          <a:bodyPr/>
          <a:lstStyle/>
          <a:p>
            <a:r>
              <a:rPr lang="nl-NL" dirty="0"/>
              <a:t>Inhoud</a:t>
            </a:r>
          </a:p>
        </p:txBody>
      </p:sp>
      <p:sp>
        <p:nvSpPr>
          <p:cNvPr id="5" name="Tijdelijke aanduiding voor inhoud 4">
            <a:extLst>
              <a:ext uri="{FF2B5EF4-FFF2-40B4-BE49-F238E27FC236}">
                <a16:creationId xmlns:a16="http://schemas.microsoft.com/office/drawing/2014/main" id="{8A6A6E2B-8AEB-4700-8A95-2250FBAC0FA3}"/>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Afbakening</a:t>
            </a:r>
          </a:p>
          <a:p>
            <a:pPr marL="285750" indent="-285750"/>
            <a:r>
              <a:rPr lang="nl-NL" dirty="0"/>
              <a:t>Classificatiesysteem</a:t>
            </a:r>
          </a:p>
          <a:p>
            <a:pPr marL="285750" indent="-285750"/>
            <a:r>
              <a:rPr lang="nl-NL" dirty="0"/>
              <a:t>Overige aandachtspunten</a:t>
            </a:r>
          </a:p>
          <a:p>
            <a:pPr marL="285750" indent="-285750"/>
            <a:r>
              <a:rPr lang="nl-NL" dirty="0" err="1"/>
              <a:t>Informed</a:t>
            </a:r>
            <a:r>
              <a:rPr lang="nl-NL" dirty="0"/>
              <a:t> Consent</a:t>
            </a:r>
          </a:p>
          <a:p>
            <a:pPr marL="285750" indent="-285750"/>
            <a:r>
              <a:rPr lang="nl-NL" dirty="0"/>
              <a:t>Spoedlijsten</a:t>
            </a:r>
          </a:p>
          <a:p>
            <a:pPr marL="285750" indent="-285750"/>
            <a:r>
              <a:rPr lang="nl-NL" dirty="0"/>
              <a:t>Discussie</a:t>
            </a:r>
          </a:p>
          <a:p>
            <a:pPr marL="285750" indent="-285750"/>
            <a:r>
              <a:rPr lang="nl-NL" dirty="0"/>
              <a:t>Tools bij de richtlijn</a:t>
            </a:r>
          </a:p>
          <a:p>
            <a:pPr marL="285750" indent="-285750"/>
            <a:r>
              <a:rPr lang="nl-NL" dirty="0"/>
              <a:t>Feedback</a:t>
            </a:r>
          </a:p>
          <a:p>
            <a:endParaRPr lang="nl-NL" dirty="0"/>
          </a:p>
        </p:txBody>
      </p:sp>
    </p:spTree>
    <p:extLst>
      <p:ext uri="{BB962C8B-B14F-4D97-AF65-F5344CB8AC3E}">
        <p14:creationId xmlns:p14="http://schemas.microsoft.com/office/powerpoint/2010/main" val="221240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0C68-4FFD-4ED3-8D47-52F35F89D5F3}"/>
              </a:ext>
            </a:extLst>
          </p:cNvPr>
          <p:cNvSpPr>
            <a:spLocks noGrp="1"/>
          </p:cNvSpPr>
          <p:nvPr>
            <p:ph type="title"/>
          </p:nvPr>
        </p:nvSpPr>
        <p:spPr/>
        <p:txBody>
          <a:bodyPr/>
          <a:lstStyle/>
          <a:p>
            <a:r>
              <a:rPr lang="nl-NL" dirty="0"/>
              <a:t>Video</a:t>
            </a:r>
          </a:p>
        </p:txBody>
      </p:sp>
      <p:pic>
        <p:nvPicPr>
          <p:cNvPr id="4" name="Onlinemedia 3">
            <a:hlinkClick r:id="" action="ppaction://media"/>
            <a:extLst>
              <a:ext uri="{FF2B5EF4-FFF2-40B4-BE49-F238E27FC236}">
                <a16:creationId xmlns:a16="http://schemas.microsoft.com/office/drawing/2014/main" id="{B010C638-8B8E-44F7-892D-D0492E52958A}"/>
              </a:ext>
            </a:extLst>
          </p:cNvPr>
          <p:cNvPicPr>
            <a:picLocks noRot="1" noChangeAspect="1"/>
          </p:cNvPicPr>
          <p:nvPr>
            <a:videoFile r:link="rId1"/>
          </p:nvPr>
        </p:nvPicPr>
        <p:blipFill>
          <a:blip r:embed="rId3"/>
          <a:stretch>
            <a:fillRect/>
          </a:stretch>
        </p:blipFill>
        <p:spPr>
          <a:xfrm>
            <a:off x="2611226" y="1409334"/>
            <a:ext cx="7097783" cy="5143385"/>
          </a:xfrm>
          <a:prstGeom prst="rect">
            <a:avLst/>
          </a:prstGeom>
        </p:spPr>
      </p:pic>
    </p:spTree>
    <p:extLst>
      <p:ext uri="{BB962C8B-B14F-4D97-AF65-F5344CB8AC3E}">
        <p14:creationId xmlns:p14="http://schemas.microsoft.com/office/powerpoint/2010/main" val="5347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CDB8-7A81-43A5-B068-39548008431F}"/>
              </a:ext>
            </a:extLst>
          </p:cNvPr>
          <p:cNvSpPr>
            <a:spLocks noGrp="1"/>
          </p:cNvSpPr>
          <p:nvPr>
            <p:ph type="title"/>
          </p:nvPr>
        </p:nvSpPr>
        <p:spPr/>
        <p:txBody>
          <a:bodyPr/>
          <a:lstStyle/>
          <a:p>
            <a:r>
              <a:rPr lang="nl-NL" dirty="0"/>
              <a:t>Over de richtlijn</a:t>
            </a:r>
          </a:p>
        </p:txBody>
      </p:sp>
      <p:sp>
        <p:nvSpPr>
          <p:cNvPr id="3" name="Tijdelijke aanduiding voor inhoud 2">
            <a:extLst>
              <a:ext uri="{FF2B5EF4-FFF2-40B4-BE49-F238E27FC236}">
                <a16:creationId xmlns:a16="http://schemas.microsoft.com/office/drawing/2014/main" id="{08B4F721-53C9-4C27-845C-C67EAA677770}"/>
              </a:ext>
            </a:extLst>
          </p:cNvPr>
          <p:cNvSpPr>
            <a:spLocks noGrp="1"/>
          </p:cNvSpPr>
          <p:nvPr>
            <p:ph idx="1"/>
          </p:nvPr>
        </p:nvSpPr>
        <p:spPr>
          <a:xfrm>
            <a:off x="1008668" y="1773778"/>
            <a:ext cx="11576115" cy="5084222"/>
          </a:xfrm>
        </p:spPr>
        <p:txBody>
          <a:bodyPr/>
          <a:lstStyle/>
          <a:p>
            <a:pPr marL="0" indent="0">
              <a:buNone/>
            </a:pPr>
            <a:r>
              <a:rPr lang="nl-NL" sz="2000" b="1" dirty="0"/>
              <a:t>Initiatief</a:t>
            </a:r>
            <a:endParaRPr lang="nl-NL" sz="2000" dirty="0"/>
          </a:p>
          <a:p>
            <a:r>
              <a:rPr lang="nl-NL" sz="2000" dirty="0"/>
              <a:t>Nederlandse Vereniging voor Heelkunde</a:t>
            </a:r>
          </a:p>
          <a:p>
            <a:pPr marL="0" indent="0">
              <a:buNone/>
            </a:pPr>
            <a:r>
              <a:rPr lang="nl-NL" sz="2000" b="1" dirty="0"/>
              <a:t>In samenwerking met</a:t>
            </a:r>
            <a:endParaRPr lang="nl-NL" sz="2000" dirty="0"/>
          </a:p>
          <a:p>
            <a:pPr>
              <a:spcBef>
                <a:spcPts val="0"/>
              </a:spcBef>
            </a:pPr>
            <a:r>
              <a:rPr lang="nl-NL" sz="2000" dirty="0"/>
              <a:t>Nederlandse Vereniging voor Obstetrie &amp; Gynaecologie</a:t>
            </a:r>
          </a:p>
          <a:p>
            <a:pPr>
              <a:spcBef>
                <a:spcPts val="0"/>
              </a:spcBef>
            </a:pPr>
            <a:r>
              <a:rPr lang="nl-NL" sz="2000" dirty="0"/>
              <a:t>Nederlandse Vereniging voor Anesthesiologie</a:t>
            </a:r>
          </a:p>
          <a:p>
            <a:pPr>
              <a:spcBef>
                <a:spcPts val="0"/>
              </a:spcBef>
            </a:pPr>
            <a:r>
              <a:rPr lang="nl-NL" sz="2000" dirty="0"/>
              <a:t>Nederlandse Vereniging voor Radiologie</a:t>
            </a:r>
          </a:p>
          <a:p>
            <a:pPr>
              <a:spcBef>
                <a:spcPts val="0"/>
              </a:spcBef>
            </a:pPr>
            <a:r>
              <a:rPr lang="nl-NL" sz="2000" dirty="0"/>
              <a:t>Nederlandse </a:t>
            </a:r>
            <a:r>
              <a:rPr lang="nl-NL" sz="2000" dirty="0" err="1"/>
              <a:t>Orthopaedische</a:t>
            </a:r>
            <a:r>
              <a:rPr lang="nl-NL" sz="2000" dirty="0"/>
              <a:t> Vereniging</a:t>
            </a:r>
          </a:p>
          <a:p>
            <a:pPr>
              <a:spcBef>
                <a:spcPts val="0"/>
              </a:spcBef>
            </a:pPr>
            <a:r>
              <a:rPr lang="nl-NL" sz="2000" dirty="0"/>
              <a:t>Nederlandse Vereniging voor Neurochirurgie</a:t>
            </a:r>
          </a:p>
          <a:p>
            <a:pPr>
              <a:spcBef>
                <a:spcPts val="0"/>
              </a:spcBef>
            </a:pPr>
            <a:r>
              <a:rPr lang="nl-NL" sz="2000" dirty="0"/>
              <a:t>Kind en Ziekenhuis</a:t>
            </a:r>
          </a:p>
          <a:p>
            <a:pPr>
              <a:spcBef>
                <a:spcPts val="0"/>
              </a:spcBef>
            </a:pPr>
            <a:r>
              <a:rPr lang="nl-NL" sz="2000" dirty="0"/>
              <a:t>Nederlandse Vereniging voor Mondziekten, Kaak- en Aangezichtschirurgie</a:t>
            </a:r>
          </a:p>
          <a:p>
            <a:pPr>
              <a:spcBef>
                <a:spcPts val="0"/>
              </a:spcBef>
            </a:pPr>
            <a:r>
              <a:rPr lang="nl-NL" sz="2000" dirty="0"/>
              <a:t>Nederlandse Vereniging van Spoedeisende Hulp Artsen</a:t>
            </a:r>
          </a:p>
          <a:p>
            <a:pPr>
              <a:spcBef>
                <a:spcPts val="0"/>
              </a:spcBef>
            </a:pPr>
            <a:r>
              <a:rPr lang="nl-NL" sz="2000" dirty="0"/>
              <a:t>Nederlandse Vereniging voor Klinische Geriatrie</a:t>
            </a:r>
          </a:p>
          <a:p>
            <a:pPr>
              <a:spcBef>
                <a:spcPts val="0"/>
              </a:spcBef>
            </a:pPr>
            <a:r>
              <a:rPr lang="nl-NL" sz="2000" dirty="0"/>
              <a:t>Landelijke Vereniging van Operatieassistenten</a:t>
            </a:r>
          </a:p>
          <a:p>
            <a:pPr>
              <a:spcBef>
                <a:spcPts val="0"/>
              </a:spcBef>
            </a:pPr>
            <a:r>
              <a:rPr lang="nl-NL" sz="2000" dirty="0"/>
              <a:t>Nederlandse Vereniging van </a:t>
            </a:r>
            <a:r>
              <a:rPr lang="nl-NL" sz="2000" dirty="0" err="1"/>
              <a:t>Anesthesie-Medewerkers</a:t>
            </a:r>
            <a:endParaRPr lang="nl-NL" sz="2000" dirty="0"/>
          </a:p>
          <a:p>
            <a:pPr marL="0" indent="0">
              <a:spcBef>
                <a:spcPts val="0"/>
              </a:spcBef>
              <a:buNone/>
            </a:pPr>
            <a:endParaRPr lang="nl-NL" sz="2000" b="1" dirty="0"/>
          </a:p>
          <a:p>
            <a:pPr marL="0" indent="0">
              <a:spcBef>
                <a:spcPts val="0"/>
              </a:spcBef>
              <a:buNone/>
            </a:pPr>
            <a:r>
              <a:rPr lang="nl-NL" sz="2000" b="1" dirty="0"/>
              <a:t>Met ondersteuning van het Kennisinstituut van de Federatie Medisch Specialisten</a:t>
            </a:r>
          </a:p>
          <a:p>
            <a:endParaRPr lang="nl-NL" dirty="0"/>
          </a:p>
        </p:txBody>
      </p:sp>
    </p:spTree>
    <p:extLst>
      <p:ext uri="{BB962C8B-B14F-4D97-AF65-F5344CB8AC3E}">
        <p14:creationId xmlns:p14="http://schemas.microsoft.com/office/powerpoint/2010/main" val="103940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02637-F84C-46A7-BE28-C80D4CDB155B}"/>
              </a:ext>
            </a:extLst>
          </p:cNvPr>
          <p:cNvSpPr>
            <a:spLocks noGrp="1"/>
          </p:cNvSpPr>
          <p:nvPr>
            <p:ph type="title"/>
          </p:nvPr>
        </p:nvSpPr>
        <p:spPr/>
        <p:txBody>
          <a:bodyPr/>
          <a:lstStyle/>
          <a:p>
            <a:r>
              <a:rPr lang="nl-NL" dirty="0"/>
              <a:t>Achtergrond: waarom deze richtlijn?</a:t>
            </a:r>
          </a:p>
        </p:txBody>
      </p:sp>
      <p:sp>
        <p:nvSpPr>
          <p:cNvPr id="3" name="Tijdelijke aanduiding voor inhoud 2">
            <a:extLst>
              <a:ext uri="{FF2B5EF4-FFF2-40B4-BE49-F238E27FC236}">
                <a16:creationId xmlns:a16="http://schemas.microsoft.com/office/drawing/2014/main" id="{70FAEE41-A568-4030-9E3D-26DF41A94639}"/>
              </a:ext>
            </a:extLst>
          </p:cNvPr>
          <p:cNvSpPr>
            <a:spLocks noGrp="1"/>
          </p:cNvSpPr>
          <p:nvPr>
            <p:ph idx="1"/>
          </p:nvPr>
        </p:nvSpPr>
        <p:spPr/>
        <p:txBody>
          <a:bodyPr/>
          <a:lstStyle/>
          <a:p>
            <a:pPr marL="0" indent="0">
              <a:buNone/>
            </a:pPr>
            <a:r>
              <a:rPr lang="nl-NL" sz="2000" dirty="0"/>
              <a:t>Deze richtlijn beschrijft logistieke aspecten rondom spoedoperaties. Het betreft een nieuwe richtlijn. Eind 2013 is de ontwikkeling ervan opgestart. </a:t>
            </a:r>
          </a:p>
          <a:p>
            <a:pPr marL="0" indent="0">
              <a:buNone/>
            </a:pPr>
            <a:br>
              <a:rPr lang="nl-NL" sz="2000" b="1" dirty="0"/>
            </a:br>
            <a:r>
              <a:rPr lang="nl-NL" sz="2000" b="1" dirty="0"/>
              <a:t>Doel:</a:t>
            </a:r>
          </a:p>
          <a:p>
            <a:r>
              <a:rPr lang="nl-NL" sz="2000" dirty="0"/>
              <a:t>Optimaliseren van het perioperatieve proces voor patiënten en behandelaars door een landelijk uniform classificatiesysteem vast te stellen voor het prioriteren van acute operaties en interventies.</a:t>
            </a:r>
          </a:p>
          <a:p>
            <a:pPr marL="0" indent="0">
              <a:buNone/>
            </a:pPr>
            <a:r>
              <a:rPr lang="nl-NL" sz="2000" b="1" dirty="0"/>
              <a:t>Beoogd effect:</a:t>
            </a:r>
          </a:p>
          <a:p>
            <a:r>
              <a:rPr lang="nl-NL" sz="2000" dirty="0"/>
              <a:t>Betere kwaliteit van de zorg door het verhogen van de transparantie over de acceptabele wachttijd voor een acute ingreep en door het proces rondom spoedoperaties duidelijker te beschrijven. De werkgroep poogt daarmee dat de juiste patiënt met de juiste informatie op de juiste tijd en plaats door de juiste arts wordt geopereerd.</a:t>
            </a:r>
          </a:p>
          <a:p>
            <a:endParaRPr lang="nl-NL" dirty="0"/>
          </a:p>
        </p:txBody>
      </p:sp>
    </p:spTree>
    <p:extLst>
      <p:ext uri="{BB962C8B-B14F-4D97-AF65-F5344CB8AC3E}">
        <p14:creationId xmlns:p14="http://schemas.microsoft.com/office/powerpoint/2010/main" val="414942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B4F75-4932-4C7C-B8BA-D84D34D5DA2F}"/>
              </a:ext>
            </a:extLst>
          </p:cNvPr>
          <p:cNvSpPr>
            <a:spLocks noGrp="1"/>
          </p:cNvSpPr>
          <p:nvPr>
            <p:ph type="title"/>
          </p:nvPr>
        </p:nvSpPr>
        <p:spPr/>
        <p:txBody>
          <a:bodyPr/>
          <a:lstStyle/>
          <a:p>
            <a:r>
              <a:rPr lang="nl-NL" dirty="0"/>
              <a:t>Afbakening: over wie gaat de richtlijn?</a:t>
            </a:r>
          </a:p>
        </p:txBody>
      </p:sp>
      <p:sp>
        <p:nvSpPr>
          <p:cNvPr id="3" name="Tijdelijke aanduiding voor inhoud 2">
            <a:extLst>
              <a:ext uri="{FF2B5EF4-FFF2-40B4-BE49-F238E27FC236}">
                <a16:creationId xmlns:a16="http://schemas.microsoft.com/office/drawing/2014/main" id="{50483AAE-C5EB-49E5-BA76-9168CA6D5D13}"/>
              </a:ext>
            </a:extLst>
          </p:cNvPr>
          <p:cNvSpPr>
            <a:spLocks noGrp="1"/>
          </p:cNvSpPr>
          <p:nvPr>
            <p:ph idx="1"/>
          </p:nvPr>
        </p:nvSpPr>
        <p:spPr/>
        <p:txBody>
          <a:bodyPr/>
          <a:lstStyle/>
          <a:p>
            <a:pPr marL="0" indent="0">
              <a:buNone/>
            </a:pPr>
            <a:r>
              <a:rPr lang="nl-NL" sz="2000" b="1" dirty="0"/>
              <a:t>Doelgroep van de richtlijn:</a:t>
            </a:r>
          </a:p>
          <a:p>
            <a:pPr marL="342900" indent="-342900"/>
            <a:r>
              <a:rPr lang="nl-NL" sz="2000" dirty="0"/>
              <a:t>Alle patiënten die in een ziekenhuis met spoed een behandeling moeten ondergaan waarbij gebruik moet worden gemaakt van een anesthesieteam, een operatie of interventieteam en een andere medisch specialist.</a:t>
            </a:r>
          </a:p>
          <a:p>
            <a:pPr marL="342900" indent="-342900"/>
            <a:r>
              <a:rPr lang="nl-NL" sz="2000" dirty="0"/>
              <a:t>Deze doelgroep is grofweg in vier categorieën:</a:t>
            </a:r>
          </a:p>
          <a:p>
            <a:pPr marL="914400" lvl="1" indent="-457200">
              <a:buFont typeface="+mj-lt"/>
              <a:buAutoNum type="arabicPeriod"/>
            </a:pPr>
            <a:r>
              <a:rPr lang="nl-NL" sz="1800" dirty="0"/>
              <a:t>Patiënten in direct levensgevaar of ernstige bedreiging van weefsel</a:t>
            </a:r>
          </a:p>
          <a:p>
            <a:pPr marL="914400" lvl="1" indent="-457200">
              <a:buFont typeface="+mj-lt"/>
              <a:buAutoNum type="arabicPeriod"/>
            </a:pPr>
            <a:r>
              <a:rPr lang="nl-NL" sz="1800" dirty="0"/>
              <a:t>Patiënt met urgente indicatie op basis van een inmiddels aangetast orgaansysteem, zonder dat acuut levensgevaar bestaat</a:t>
            </a:r>
          </a:p>
          <a:p>
            <a:pPr marL="914400" lvl="1" indent="-457200">
              <a:buFont typeface="+mj-lt"/>
              <a:buAutoNum type="arabicPeriod"/>
            </a:pPr>
            <a:r>
              <a:rPr lang="nl-NL" sz="1800" dirty="0"/>
              <a:t>Patiënten met minder urgente klachten en klinische verschijnselen en een geringere kans op een slechtere uitkomst bij een langere wachttijd als bij categorie 2</a:t>
            </a:r>
          </a:p>
          <a:p>
            <a:pPr marL="914400" lvl="1" indent="-457200">
              <a:buFont typeface="+mj-lt"/>
              <a:buAutoNum type="arabicPeriod"/>
            </a:pPr>
            <a:r>
              <a:rPr lang="nl-NL" sz="1800" dirty="0"/>
              <a:t>Patiënt die geen vitale bedreiging heeft maar deze op korte of langere termijn zou kunnen ontwikkelen</a:t>
            </a:r>
          </a:p>
          <a:p>
            <a:endParaRPr lang="nl-NL" dirty="0"/>
          </a:p>
        </p:txBody>
      </p:sp>
    </p:spTree>
    <p:extLst>
      <p:ext uri="{BB962C8B-B14F-4D97-AF65-F5344CB8AC3E}">
        <p14:creationId xmlns:p14="http://schemas.microsoft.com/office/powerpoint/2010/main" val="55208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192E3-0CB6-4520-B988-4DFF55866F36}"/>
              </a:ext>
            </a:extLst>
          </p:cNvPr>
          <p:cNvSpPr>
            <a:spLocks noGrp="1"/>
          </p:cNvSpPr>
          <p:nvPr>
            <p:ph type="title"/>
          </p:nvPr>
        </p:nvSpPr>
        <p:spPr/>
        <p:txBody>
          <a:bodyPr/>
          <a:lstStyle/>
          <a:p>
            <a:r>
              <a:rPr lang="nl-NL" dirty="0"/>
              <a:t>Classificatie van spoedcategorieën</a:t>
            </a:r>
          </a:p>
        </p:txBody>
      </p:sp>
      <p:sp>
        <p:nvSpPr>
          <p:cNvPr id="3" name="Tijdelijke aanduiding voor inhoud 2">
            <a:extLst>
              <a:ext uri="{FF2B5EF4-FFF2-40B4-BE49-F238E27FC236}">
                <a16:creationId xmlns:a16="http://schemas.microsoft.com/office/drawing/2014/main" id="{D6D5CB3A-93E0-4DCE-8843-C204C10D1759}"/>
              </a:ext>
            </a:extLst>
          </p:cNvPr>
          <p:cNvSpPr>
            <a:spLocks noGrp="1"/>
          </p:cNvSpPr>
          <p:nvPr>
            <p:ph idx="1"/>
          </p:nvPr>
        </p:nvSpPr>
        <p:spPr/>
        <p:txBody>
          <a:bodyPr/>
          <a:lstStyle/>
          <a:p>
            <a:r>
              <a:rPr lang="nl-NL" sz="2000" dirty="0"/>
              <a:t>Het ontwikkelde classificatiesysteem ziet er als volgt uit:</a:t>
            </a:r>
          </a:p>
          <a:p>
            <a:pPr marL="0" indent="0">
              <a:buNone/>
            </a:pPr>
            <a:endParaRPr lang="nl-NL" sz="2000" dirty="0"/>
          </a:p>
          <a:p>
            <a:endParaRPr lang="nl-NL" sz="2000" dirty="0"/>
          </a:p>
          <a:p>
            <a:endParaRPr lang="nl-NL" sz="2000" dirty="0"/>
          </a:p>
          <a:p>
            <a:endParaRPr lang="nl-NL" sz="2000" dirty="0"/>
          </a:p>
          <a:p>
            <a:r>
              <a:rPr lang="nl-NL" sz="2000" dirty="0"/>
              <a:t>Daarbij zijn nog de volgende twee aanvullende aanbevelingen geformuleerd:</a:t>
            </a:r>
          </a:p>
          <a:p>
            <a:endParaRPr lang="nl-NL" dirty="0"/>
          </a:p>
        </p:txBody>
      </p:sp>
      <p:pic>
        <p:nvPicPr>
          <p:cNvPr id="4" name="Afbeelding 3">
            <a:extLst>
              <a:ext uri="{FF2B5EF4-FFF2-40B4-BE49-F238E27FC236}">
                <a16:creationId xmlns:a16="http://schemas.microsoft.com/office/drawing/2014/main" id="{A1EB5024-BF48-4819-8CBA-0358EBDFC07C}"/>
              </a:ext>
            </a:extLst>
          </p:cNvPr>
          <p:cNvPicPr>
            <a:picLocks noChangeAspect="1"/>
          </p:cNvPicPr>
          <p:nvPr/>
        </p:nvPicPr>
        <p:blipFill>
          <a:blip r:embed="rId2"/>
          <a:stretch>
            <a:fillRect/>
          </a:stretch>
        </p:blipFill>
        <p:spPr>
          <a:xfrm>
            <a:off x="2960116" y="2281227"/>
            <a:ext cx="7139032" cy="1371719"/>
          </a:xfrm>
          <a:prstGeom prst="rect">
            <a:avLst/>
          </a:prstGeom>
        </p:spPr>
      </p:pic>
      <p:pic>
        <p:nvPicPr>
          <p:cNvPr id="5" name="Afbeelding 4">
            <a:extLst>
              <a:ext uri="{FF2B5EF4-FFF2-40B4-BE49-F238E27FC236}">
                <a16:creationId xmlns:a16="http://schemas.microsoft.com/office/drawing/2014/main" id="{AE6DCDC2-E862-4FD1-90C4-A8658CC304D3}"/>
              </a:ext>
            </a:extLst>
          </p:cNvPr>
          <p:cNvPicPr>
            <a:picLocks noChangeAspect="1"/>
          </p:cNvPicPr>
          <p:nvPr/>
        </p:nvPicPr>
        <p:blipFill>
          <a:blip r:embed="rId3"/>
          <a:stretch>
            <a:fillRect/>
          </a:stretch>
        </p:blipFill>
        <p:spPr>
          <a:xfrm>
            <a:off x="2960112" y="4308073"/>
            <a:ext cx="7139035" cy="682811"/>
          </a:xfrm>
          <a:prstGeom prst="rect">
            <a:avLst/>
          </a:prstGeom>
        </p:spPr>
      </p:pic>
      <p:pic>
        <p:nvPicPr>
          <p:cNvPr id="6" name="Afbeelding 5">
            <a:extLst>
              <a:ext uri="{FF2B5EF4-FFF2-40B4-BE49-F238E27FC236}">
                <a16:creationId xmlns:a16="http://schemas.microsoft.com/office/drawing/2014/main" id="{AEE289C6-2BBE-4DC5-9F2D-A032BB0A1F34}"/>
              </a:ext>
            </a:extLst>
          </p:cNvPr>
          <p:cNvPicPr>
            <a:picLocks noChangeAspect="1"/>
          </p:cNvPicPr>
          <p:nvPr/>
        </p:nvPicPr>
        <p:blipFill>
          <a:blip r:embed="rId4"/>
          <a:stretch>
            <a:fillRect/>
          </a:stretch>
        </p:blipFill>
        <p:spPr>
          <a:xfrm>
            <a:off x="2960113" y="5210662"/>
            <a:ext cx="7139035" cy="566977"/>
          </a:xfrm>
          <a:prstGeom prst="rect">
            <a:avLst/>
          </a:prstGeom>
        </p:spPr>
      </p:pic>
    </p:spTree>
    <p:extLst>
      <p:ext uri="{BB962C8B-B14F-4D97-AF65-F5344CB8AC3E}">
        <p14:creationId xmlns:p14="http://schemas.microsoft.com/office/powerpoint/2010/main" val="355946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E1169-C3E5-4CBD-9E19-C88C9FDF536D}"/>
              </a:ext>
            </a:extLst>
          </p:cNvPr>
          <p:cNvSpPr>
            <a:spLocks noGrp="1"/>
          </p:cNvSpPr>
          <p:nvPr>
            <p:ph type="title"/>
          </p:nvPr>
        </p:nvSpPr>
        <p:spPr/>
        <p:txBody>
          <a:bodyPr/>
          <a:lstStyle/>
          <a:p>
            <a:r>
              <a:rPr lang="nl-NL" dirty="0"/>
              <a:t>Overige aandachtspunten in de richtlijn</a:t>
            </a:r>
          </a:p>
        </p:txBody>
      </p:sp>
      <p:sp>
        <p:nvSpPr>
          <p:cNvPr id="3" name="Tijdelijke aanduiding voor inhoud 2">
            <a:extLst>
              <a:ext uri="{FF2B5EF4-FFF2-40B4-BE49-F238E27FC236}">
                <a16:creationId xmlns:a16="http://schemas.microsoft.com/office/drawing/2014/main" id="{8C199A8D-8A19-4E34-89ED-C82CC2B73208}"/>
              </a:ext>
            </a:extLst>
          </p:cNvPr>
          <p:cNvSpPr>
            <a:spLocks noGrp="1"/>
          </p:cNvSpPr>
          <p:nvPr>
            <p:ph idx="1"/>
          </p:nvPr>
        </p:nvSpPr>
        <p:spPr/>
        <p:txBody>
          <a:bodyPr/>
          <a:lstStyle/>
          <a:p>
            <a:pPr marL="0" indent="0">
              <a:buNone/>
            </a:pPr>
            <a:r>
              <a:rPr lang="nl-NL" b="1" dirty="0"/>
              <a:t>Naast het classificatiesysteem wordt in deze richtlijn aan de volgende punten aandacht besteed:</a:t>
            </a:r>
          </a:p>
          <a:p>
            <a:pPr marL="342900" indent="-342900"/>
            <a:r>
              <a:rPr lang="nl-NL" dirty="0"/>
              <a:t>Variabelen geschikt voor Triage</a:t>
            </a:r>
          </a:p>
          <a:p>
            <a:pPr marL="342900" indent="-342900"/>
            <a:r>
              <a:rPr lang="nl-NL" dirty="0"/>
              <a:t>Schaalvergroting, ervaring en </a:t>
            </a:r>
            <a:r>
              <a:rPr lang="nl-NL" dirty="0" err="1"/>
              <a:t>dedicated</a:t>
            </a:r>
            <a:r>
              <a:rPr lang="nl-NL" dirty="0"/>
              <a:t> teams</a:t>
            </a:r>
          </a:p>
          <a:p>
            <a:pPr marL="342900" indent="-342900"/>
            <a:r>
              <a:rPr lang="nl-NL" dirty="0"/>
              <a:t>Timing van ingrepen</a:t>
            </a:r>
          </a:p>
          <a:p>
            <a:pPr marL="342900" indent="-342900"/>
            <a:r>
              <a:rPr lang="nl-NL" dirty="0"/>
              <a:t>Dag / nacht verschillen spoedoperaties</a:t>
            </a:r>
          </a:p>
          <a:p>
            <a:pPr marL="342900" indent="-342900"/>
            <a:r>
              <a:rPr lang="nl-NL" dirty="0"/>
              <a:t>Acute operatieteams</a:t>
            </a:r>
          </a:p>
          <a:p>
            <a:pPr marL="342900" indent="-342900"/>
            <a:r>
              <a:rPr lang="nl-NL" dirty="0"/>
              <a:t>Communicatie rondom spoedoperaties</a:t>
            </a:r>
          </a:p>
          <a:p>
            <a:pPr marL="342900" indent="-342900"/>
            <a:r>
              <a:rPr lang="nl-NL" dirty="0"/>
              <a:t>Communicatie met kwetsbare groepen</a:t>
            </a:r>
          </a:p>
          <a:p>
            <a:pPr marL="342900" indent="-342900"/>
            <a:r>
              <a:rPr lang="nl-NL" dirty="0"/>
              <a:t>Ethische aspecten verdeling operatiecapaciteit</a:t>
            </a:r>
          </a:p>
          <a:p>
            <a:endParaRPr lang="nl-NL" dirty="0"/>
          </a:p>
        </p:txBody>
      </p:sp>
    </p:spTree>
    <p:extLst>
      <p:ext uri="{BB962C8B-B14F-4D97-AF65-F5344CB8AC3E}">
        <p14:creationId xmlns:p14="http://schemas.microsoft.com/office/powerpoint/2010/main" val="344155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78B2A-3CC2-4DFD-A6E1-E3F28D9DEB6D}"/>
              </a:ext>
            </a:extLst>
          </p:cNvPr>
          <p:cNvSpPr>
            <a:spLocks noGrp="1"/>
          </p:cNvSpPr>
          <p:nvPr>
            <p:ph type="title"/>
          </p:nvPr>
        </p:nvSpPr>
        <p:spPr>
          <a:xfrm>
            <a:off x="2611226" y="365125"/>
            <a:ext cx="9398522" cy="1325563"/>
          </a:xfrm>
        </p:spPr>
        <p:txBody>
          <a:bodyPr/>
          <a:lstStyle/>
          <a:p>
            <a:r>
              <a:rPr lang="nl-NL" dirty="0" err="1"/>
              <a:t>Informed</a:t>
            </a:r>
            <a:r>
              <a:rPr lang="nl-NL" dirty="0"/>
              <a:t> consent in het classificatiesysteem</a:t>
            </a:r>
          </a:p>
        </p:txBody>
      </p:sp>
      <p:pic>
        <p:nvPicPr>
          <p:cNvPr id="4" name="Afbeelding 2">
            <a:extLst>
              <a:ext uri="{FF2B5EF4-FFF2-40B4-BE49-F238E27FC236}">
                <a16:creationId xmlns:a16="http://schemas.microsoft.com/office/drawing/2014/main" id="{FB1AADF6-4DB7-425B-9F11-D766A14E5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 r="577"/>
          <a:stretch>
            <a:fillRect/>
          </a:stretch>
        </p:blipFill>
        <p:spPr bwMode="auto">
          <a:xfrm>
            <a:off x="2712710" y="1461155"/>
            <a:ext cx="7955731" cy="52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726529"/>
      </p:ext>
    </p:extLst>
  </p:cSld>
  <p:clrMapOvr>
    <a:masterClrMapping/>
  </p:clrMapOvr>
</p:sld>
</file>

<file path=ppt/theme/theme1.xml><?xml version="1.0" encoding="utf-8"?>
<a:theme xmlns:a="http://schemas.openxmlformats.org/drawingml/2006/main" name="FMS Titelblad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26CB6F2B-5D6A-453F-AFC8-AF8657E9E9CD}"/>
    </a:ext>
  </a:extLst>
</a:theme>
</file>

<file path=ppt/theme/theme2.xml><?xml version="1.0" encoding="utf-8"?>
<a:theme xmlns:a="http://schemas.openxmlformats.org/drawingml/2006/main" name="FMS Inhoud">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35F035AF-719C-4014-8CBE-D3B2926C5A4D}"/>
    </a:ext>
  </a:extLst>
</a:theme>
</file>

<file path=ppt/theme/theme3.xml><?xml version="1.0" encoding="utf-8"?>
<a:theme xmlns:a="http://schemas.openxmlformats.org/drawingml/2006/main" name="1_FMS Inhoud">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78B706C3-109F-403D-A5AF-DDF5277AC8A1}"/>
    </a:ext>
  </a:extLst>
</a:theme>
</file>

<file path=ppt/theme/theme4.xml><?xml version="1.0" encoding="utf-8"?>
<a:theme xmlns:a="http://schemas.openxmlformats.org/drawingml/2006/main" name="FMS Slot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E0941A4E-4C74-42CA-97A9-F0D44DE92BF7}"/>
    </a:ext>
  </a:extLst>
</a:theme>
</file>

<file path=ppt/theme/theme5.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7FB1B08A-AFD0-47AF-A2EF-9037AAA82046}"/>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AC2EE69CEF51438889CAD2ADF53293" ma:contentTypeVersion="6" ma:contentTypeDescription="Een nieuw document maken." ma:contentTypeScope="" ma:versionID="9a436135b8745336d847031d1df8e4cb">
  <xsd:schema xmlns:xsd="http://www.w3.org/2001/XMLSchema" xmlns:xs="http://www.w3.org/2001/XMLSchema" xmlns:p="http://schemas.microsoft.com/office/2006/metadata/properties" xmlns:ns2="b5da9b9b-1d6d-4fbc-802c-8b85420c82a3" xmlns:ns3="84047d90-ecb2-4bec-8e51-9f2aab110d35" xmlns:ns4="6eaa043f-08bf-412d-b06e-f4320a38d723" targetNamespace="http://schemas.microsoft.com/office/2006/metadata/properties" ma:root="true" ma:fieldsID="3fadd931e7eea3faf088979467da5306" ns2:_="" ns3:_="" ns4:_="">
    <xsd:import namespace="b5da9b9b-1d6d-4fbc-802c-8b85420c82a3"/>
    <xsd:import namespace="84047d90-ecb2-4bec-8e51-9f2aab110d35"/>
    <xsd:import namespace="6eaa043f-08bf-412d-b06e-f4320a38d723"/>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a9b9b-1d6d-4fbc-802c-8b85420c82a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047d90-ecb2-4bec-8e51-9f2aab110d35" elementFormDefault="qualified">
    <xsd:import namespace="http://schemas.microsoft.com/office/2006/documentManagement/types"/>
    <xsd:import namespace="http://schemas.microsoft.com/office/infopath/2007/PartnerControls"/>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aa043f-08bf-412d-b06e-f4320a38d72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86967-DFB9-4F28-BCB4-0B42AC1144E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84047d90-ecb2-4bec-8e51-9f2aab110d35"/>
    <ds:schemaRef ds:uri="6eaa043f-08bf-412d-b06e-f4320a38d723"/>
    <ds:schemaRef ds:uri="b5da9b9b-1d6d-4fbc-802c-8b85420c82a3"/>
    <ds:schemaRef ds:uri="http://www.w3.org/XML/1998/namespace"/>
    <ds:schemaRef ds:uri="http://purl.org/dc/dcmitype/"/>
  </ds:schemaRefs>
</ds:datastoreItem>
</file>

<file path=customXml/itemProps2.xml><?xml version="1.0" encoding="utf-8"?>
<ds:datastoreItem xmlns:ds="http://schemas.openxmlformats.org/officeDocument/2006/customXml" ds:itemID="{FEB1F148-9A49-483B-9DB1-FAB751895103}">
  <ds:schemaRefs>
    <ds:schemaRef ds:uri="http://schemas.microsoft.com/sharepoint/v3/contenttype/forms"/>
  </ds:schemaRefs>
</ds:datastoreItem>
</file>

<file path=customXml/itemProps3.xml><?xml version="1.0" encoding="utf-8"?>
<ds:datastoreItem xmlns:ds="http://schemas.openxmlformats.org/officeDocument/2006/customXml" ds:itemID="{97CD0CB1-5927-473C-88EB-6CE6EE904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a9b9b-1d6d-4fbc-802c-8b85420c82a3"/>
    <ds:schemaRef ds:uri="84047d90-ecb2-4bec-8e51-9f2aab110d35"/>
    <ds:schemaRef ds:uri="6eaa043f-08bf-412d-b06e-f4320a38d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Standaard powerpoint sjabloon Federatie_breedbeeld_gecomprimeerd_mrt2018</Template>
  <TotalTime>139</TotalTime>
  <Words>487</Words>
  <Application>Microsoft Office PowerPoint</Application>
  <PresentationFormat>Breedbeeld</PresentationFormat>
  <Paragraphs>89</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13</vt:i4>
      </vt:variant>
    </vt:vector>
  </HeadingPairs>
  <TitlesOfParts>
    <vt:vector size="22" baseType="lpstr">
      <vt:lpstr>Arial</vt:lpstr>
      <vt:lpstr>Calibri</vt:lpstr>
      <vt:lpstr>Calibri Light</vt:lpstr>
      <vt:lpstr>Helvetica</vt:lpstr>
      <vt:lpstr>FMS Titelbladen</vt:lpstr>
      <vt:lpstr>FMS Inhoud</vt:lpstr>
      <vt:lpstr>1_FMS Inhoud</vt:lpstr>
      <vt:lpstr>FMS Slotdia</vt:lpstr>
      <vt:lpstr>Aangepast ontwerp</vt:lpstr>
      <vt:lpstr>Richtlijn Beleid Rondom Spoedoperaties</vt:lpstr>
      <vt:lpstr>Inhoud</vt:lpstr>
      <vt:lpstr>Video</vt:lpstr>
      <vt:lpstr>Over de richtlijn</vt:lpstr>
      <vt:lpstr>Achtergrond: waarom deze richtlijn?</vt:lpstr>
      <vt:lpstr>Afbakening: over wie gaat de richtlijn?</vt:lpstr>
      <vt:lpstr>Classificatie van spoedcategorieën</vt:lpstr>
      <vt:lpstr>Overige aandachtspunten in de richtlijn</vt:lpstr>
      <vt:lpstr>Informed consent in het classificatiesysteem</vt:lpstr>
      <vt:lpstr>Spoedlijsten</vt:lpstr>
      <vt:lpstr>Discussie</vt:lpstr>
      <vt:lpstr>Tools bij de richtlijn</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Richtlijn Beleid Rondom Spoedoperaties</dc:title>
  <dc:creator>Hanneke Bos</dc:creator>
  <cp:lastModifiedBy>Hanneke Bos</cp:lastModifiedBy>
  <cp:revision>8</cp:revision>
  <dcterms:created xsi:type="dcterms:W3CDTF">2018-05-03T13:52:45Z</dcterms:created>
  <dcterms:modified xsi:type="dcterms:W3CDTF">2018-05-17T07:52:34Z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0x0101007FAC2EE69CEF51438889CAD2ADF53293</vt:lpwstr>
  </property>
</Properties>
</file>